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aleway"/>
      <p:regular r:id="rId26"/>
      <p:bold r:id="rId27"/>
      <p:italic r:id="rId28"/>
      <p:boldItalic r:id="rId29"/>
    </p:embeddedFont>
    <p:embeddedFont>
      <p:font typeface="La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regular.fntdata"/><Relationship Id="rId25" Type="http://schemas.openxmlformats.org/officeDocument/2006/relationships/slide" Target="slides/slide20.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bold.fntdata"/><Relationship Id="rId30" Type="http://schemas.openxmlformats.org/officeDocument/2006/relationships/font" Target="fonts/Lato-regular.fntdata"/><Relationship Id="rId11" Type="http://schemas.openxmlformats.org/officeDocument/2006/relationships/slide" Target="slides/slide6.xml"/><Relationship Id="rId33" Type="http://schemas.openxmlformats.org/officeDocument/2006/relationships/font" Target="fonts/Lato-boldItalic.fntdata"/><Relationship Id="rId10" Type="http://schemas.openxmlformats.org/officeDocument/2006/relationships/slide" Target="slides/slide5.xml"/><Relationship Id="rId32"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cfbf0a0532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cfbf0a0532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cfbf0a0532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cfbf0a0532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cfbf0a0532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cfbf0a0532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cfbf0a0532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cfbf0a0532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cfbf0a0532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cfbf0a0532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cfbf0a0532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cfbf0a0532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fbf0a0532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cfbf0a0532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cfbf0a0532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cfbf0a0532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cfbf0a0532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cfbf0a0532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cfbf0a0532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cfbf0a0532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fbf0a0532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fbf0a0532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cfbf0a0532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cfbf0a0532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cfbf0a0532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cfbf0a0532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fbf0a0532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fbf0a0532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fbf0a0532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fbf0a0532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cfbf0a0532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cfbf0a0532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cfbf0a053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cfbf0a053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cfbf0a0532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cfbf0a0532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fbf0a0532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fbf0a0532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disturbi dello spettro autistico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idx="1" type="body"/>
          </p:nvPr>
        </p:nvSpPr>
        <p:spPr>
          <a:xfrm>
            <a:off x="729450" y="1356975"/>
            <a:ext cx="7688700" cy="3267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ripetitività e settorialità nel comportamento, degli interessi e/o delle attività comprendono:</a:t>
            </a:r>
            <a:endParaRPr/>
          </a:p>
          <a:p>
            <a:pPr indent="-311150" lvl="0" marL="457200" rtl="0" algn="l">
              <a:spcBef>
                <a:spcPts val="1200"/>
              </a:spcBef>
              <a:spcAft>
                <a:spcPts val="0"/>
              </a:spcAft>
              <a:buSzPts val="1300"/>
              <a:buChar char="-"/>
            </a:pPr>
            <a:r>
              <a:rPr lang="it"/>
              <a:t>Movimenti o eloquio ripetitivi o stereotipati (p. es., battito di mano ripetuto o picchiettando un dito, ripetendo le frasi idiosincratiche o ecolalia, allineando i giocattoli)</a:t>
            </a:r>
            <a:endParaRPr/>
          </a:p>
          <a:p>
            <a:pPr indent="-311150" lvl="0" marL="457200" rtl="0" algn="l">
              <a:spcBef>
                <a:spcPts val="0"/>
              </a:spcBef>
              <a:spcAft>
                <a:spcPts val="0"/>
              </a:spcAft>
              <a:buSzPts val="1300"/>
              <a:buChar char="-"/>
            </a:pPr>
            <a:r>
              <a:rPr lang="it"/>
              <a:t>Aderenza inflessibile a routine e/o rituali (p. es., avendo difficoltà estrema, con piccole variazioni di pasti o di abbigliamento, dopo aver avuto rituali di auguri stereotipati)</a:t>
            </a:r>
            <a:endParaRPr/>
          </a:p>
          <a:p>
            <a:pPr indent="-311150" lvl="0" marL="457200" rtl="0" algn="l">
              <a:spcBef>
                <a:spcPts val="0"/>
              </a:spcBef>
              <a:spcAft>
                <a:spcPts val="0"/>
              </a:spcAft>
              <a:buSzPts val="1300"/>
              <a:buChar char="-"/>
            </a:pPr>
            <a:r>
              <a:rPr lang="it"/>
              <a:t>Interessi anormalmente intensi, molto limitati su ossessioni (p. es., la preoccupazione dell'aspirapolvere, i pazienti più anziani che scrivono gli orari di volo)</a:t>
            </a:r>
            <a:endParaRPr/>
          </a:p>
          <a:p>
            <a:pPr indent="-311150" lvl="0" marL="457200" rtl="0" algn="l">
              <a:spcBef>
                <a:spcPts val="0"/>
              </a:spcBef>
              <a:spcAft>
                <a:spcPts val="0"/>
              </a:spcAft>
              <a:buSzPts val="1300"/>
              <a:buChar char="-"/>
            </a:pPr>
            <a:r>
              <a:rPr lang="it"/>
              <a:t>Estrema sovra o sotto-reazione agli stimoli sensoriali (p. es., l'estrema avversione per odori specifici, sapori, o texture, apparente indifferenza al dolore o alla temperatura)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idx="1" type="body"/>
          </p:nvPr>
        </p:nvSpPr>
        <p:spPr>
          <a:xfrm>
            <a:off x="729450" y="1377875"/>
            <a:ext cx="7688700" cy="2962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Tutti i bambini con disturbi dello spettro autistico hanno come minimo alcune difficoltà relative all'interazione, al comportamento e alla comunicazione sociale; tuttavia, la gravità dei problemi varia ampiamente.</a:t>
            </a:r>
            <a:endParaRPr/>
          </a:p>
          <a:p>
            <a:pPr indent="0" lvl="0" marL="0" rtl="0" algn="l">
              <a:spcBef>
                <a:spcPts val="1200"/>
              </a:spcBef>
              <a:spcAft>
                <a:spcPts val="0"/>
              </a:spcAft>
              <a:buNone/>
            </a:pPr>
            <a:r>
              <a:rPr lang="it"/>
              <a:t>Circa il 25% dei bambini va incontro a una documentata perdita delle capacità precedentemente acquisite. Alcuni bambini mostrano autolesionismo. </a:t>
            </a:r>
            <a:endParaRPr/>
          </a:p>
          <a:p>
            <a:pPr indent="0" lvl="0" marL="0" rtl="0" algn="l">
              <a:spcBef>
                <a:spcPts val="1200"/>
              </a:spcBef>
              <a:spcAft>
                <a:spcPts val="0"/>
              </a:spcAft>
              <a:buNone/>
            </a:pPr>
            <a:r>
              <a:rPr lang="it"/>
              <a:t>Le condizioni di comorbilità sono comuni, in particolare disabilità intellettiva e disturbi di apprendimento. </a:t>
            </a:r>
            <a:endParaRPr/>
          </a:p>
          <a:p>
            <a:pPr indent="0" lvl="0" marL="0" rtl="0" algn="l">
              <a:spcBef>
                <a:spcPts val="1200"/>
              </a:spcBef>
              <a:spcAft>
                <a:spcPts val="0"/>
              </a:spcAft>
              <a:buNone/>
            </a:pPr>
            <a:r>
              <a:rPr lang="it"/>
              <a:t>I reperti neurologici non focali comprendono una deambulazione scarsamente coordinata e movimenti stereotipati. </a:t>
            </a:r>
            <a:endParaRPr/>
          </a:p>
          <a:p>
            <a:pPr indent="0" lvl="0" marL="0" rtl="0" algn="l">
              <a:spcBef>
                <a:spcPts val="1200"/>
              </a:spcBef>
              <a:spcAft>
                <a:spcPts val="1200"/>
              </a:spcAft>
              <a:buNone/>
            </a:pPr>
            <a:r>
              <a:rPr lang="it"/>
              <a:t>Le crisi epilettiche si verificano nel 20-40% di questi bambini (particolarmente quelli con un QI &lt; 50).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teoria della mente</a:t>
            </a:r>
            <a:endParaRPr/>
          </a:p>
        </p:txBody>
      </p:sp>
      <p:sp>
        <p:nvSpPr>
          <p:cNvPr id="146" name="Google Shape;146;p24"/>
          <p:cNvSpPr txBox="1"/>
          <p:nvPr>
            <p:ph idx="1" type="body"/>
          </p:nvPr>
        </p:nvSpPr>
        <p:spPr>
          <a:xfrm>
            <a:off x="729450" y="1853850"/>
            <a:ext cx="7688700" cy="3093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it"/>
              <a:t>Una teoria attuale comunemente sostenuta afferma che un problema fondamentale nei disturbi dello spettro autistico è la "cecità mentale" cioè, l'impossibilità di immaginare cosa un'altra persona possa pensare. </a:t>
            </a:r>
            <a:endParaRPr/>
          </a:p>
          <a:p>
            <a:pPr indent="0" lvl="0" marL="0" rtl="0" algn="l">
              <a:spcBef>
                <a:spcPts val="1200"/>
              </a:spcBef>
              <a:spcAft>
                <a:spcPts val="0"/>
              </a:spcAft>
              <a:buNone/>
            </a:pPr>
            <a:r>
              <a:rPr lang="it"/>
              <a:t>Si ritiene che tale difficoltà conduca ad interazioni sociali anomale determinando successivamente un alterato sviluppo del linguaggio. </a:t>
            </a:r>
            <a:endParaRPr/>
          </a:p>
          <a:p>
            <a:pPr indent="0" lvl="0" marL="0" rtl="0" algn="l">
              <a:spcBef>
                <a:spcPts val="1200"/>
              </a:spcBef>
              <a:spcAft>
                <a:spcPts val="0"/>
              </a:spcAft>
              <a:buNone/>
            </a:pPr>
            <a:r>
              <a:rPr lang="it"/>
              <a:t>Uno dei primi sintomi, che è anche l'indicatore più sensibile per l'autismo a 1 anno di età è l'incapacità di indicare gli oggetti a distanza per comunicare. </a:t>
            </a:r>
            <a:endParaRPr/>
          </a:p>
          <a:p>
            <a:pPr indent="0" lvl="0" marL="0" rtl="0" algn="l">
              <a:spcBef>
                <a:spcPts val="1200"/>
              </a:spcBef>
              <a:spcAft>
                <a:spcPts val="0"/>
              </a:spcAft>
              <a:buNone/>
            </a:pPr>
            <a:r>
              <a:rPr lang="it"/>
              <a:t>Si ipotizza che il bambino non riesca ad immaginare che un'altra persona possa capire la cosa che è indicata; così, il bambino indica solo fisicamente l'oggetto desiderato oppure utilizza la mano dell'adulto come strumento. </a:t>
            </a:r>
            <a:endParaRPr/>
          </a:p>
          <a:p>
            <a:pPr indent="0" lvl="0" marL="0" rtl="0" algn="l">
              <a:spcBef>
                <a:spcPts val="1200"/>
              </a:spcBef>
              <a:spcAft>
                <a:spcPts val="1200"/>
              </a:spcAft>
              <a:buNone/>
            </a:pPr>
            <a:r>
              <a:rPr lang="it"/>
              <a:t>Ricerche recenti suggeriscono anche che le differenze nell'elaborazione sensoriale sono alla base dell'interazione sociale e delle differenze di comunicazione presenti nei bambini con disturbi dello spettro autistico.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diagnosi</a:t>
            </a:r>
            <a:endParaRPr/>
          </a:p>
        </p:txBody>
      </p:sp>
      <p:sp>
        <p:nvSpPr>
          <p:cNvPr id="152" name="Google Shape;152;p25"/>
          <p:cNvSpPr txBox="1"/>
          <p:nvPr>
            <p:ph idx="1" type="body"/>
          </p:nvPr>
        </p:nvSpPr>
        <p:spPr>
          <a:xfrm>
            <a:off x="729450" y="1962400"/>
            <a:ext cx="7688700" cy="295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La diagnosi di disturbi dello spettro autistico viene fatta clinicamente basandosi sui criteri del DSM-5, e generalmente richiede il riscontro della compromissione dell'interazione sociale e della comunicazione, la presenza di ≥ 2 comportamenti o interessi settoriali, ripetitivi, stereotipati </a:t>
            </a:r>
            <a:endParaRPr/>
          </a:p>
          <a:p>
            <a:pPr indent="0" lvl="0" marL="0" rtl="0" algn="l">
              <a:spcBef>
                <a:spcPts val="1200"/>
              </a:spcBef>
              <a:spcAft>
                <a:spcPts val="1200"/>
              </a:spcAft>
              <a:buNone/>
            </a:pPr>
            <a:r>
              <a:rPr lang="it"/>
              <a:t> Anche se le manifestazioni di disturbi dello spettro autistico possono variare notevolmente nella portata e gravità, categorizzazioni precedenti, come la sindrome di Asperger, disturbo disintegrativo dell'infanzia, e disturbi pervasivi dello sviluppo sono raccolti nei disturbi dello spettro autistico e non sono più distinti.</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M-CHAT</a:t>
            </a:r>
            <a:endParaRPr/>
          </a:p>
        </p:txBody>
      </p:sp>
      <p:sp>
        <p:nvSpPr>
          <p:cNvPr id="158" name="Google Shape;158;p26"/>
          <p:cNvSpPr txBox="1"/>
          <p:nvPr>
            <p:ph idx="1" type="body"/>
          </p:nvPr>
        </p:nvSpPr>
        <p:spPr>
          <a:xfrm>
            <a:off x="729450" y="1853850"/>
            <a:ext cx="7688700" cy="31149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lang="it"/>
              <a:t>1 Vostro figlio si diverte ad essere dondolato o a saltare sulle vostre ginocchia?</a:t>
            </a:r>
            <a:endParaRPr/>
          </a:p>
          <a:p>
            <a:pPr indent="0" lvl="0" marL="0" rtl="0" algn="l">
              <a:lnSpc>
                <a:spcPct val="100000"/>
              </a:lnSpc>
              <a:spcBef>
                <a:spcPts val="0"/>
              </a:spcBef>
              <a:spcAft>
                <a:spcPts val="0"/>
              </a:spcAft>
              <a:buNone/>
            </a:pPr>
            <a:r>
              <a:rPr lang="it"/>
              <a:t>2 Vostro figlio si interessa agli altri bambini?</a:t>
            </a:r>
            <a:endParaRPr/>
          </a:p>
          <a:p>
            <a:pPr indent="0" lvl="0" marL="0" rtl="0" algn="l">
              <a:lnSpc>
                <a:spcPct val="100000"/>
              </a:lnSpc>
              <a:spcBef>
                <a:spcPts val="0"/>
              </a:spcBef>
              <a:spcAft>
                <a:spcPts val="0"/>
              </a:spcAft>
              <a:buNone/>
            </a:pPr>
            <a:r>
              <a:rPr lang="it"/>
              <a:t>3 A vostro figlio piace arrampicarsi sulle cose, come per esempio sulle scale?</a:t>
            </a:r>
            <a:endParaRPr/>
          </a:p>
          <a:p>
            <a:pPr indent="0" lvl="0" marL="0" rtl="0" algn="l">
              <a:lnSpc>
                <a:spcPct val="100000"/>
              </a:lnSpc>
              <a:spcBef>
                <a:spcPts val="0"/>
              </a:spcBef>
              <a:spcAft>
                <a:spcPts val="0"/>
              </a:spcAft>
              <a:buNone/>
            </a:pPr>
            <a:r>
              <a:rPr lang="it"/>
              <a:t>4 Vostro figlio si diverte a giocare al gioco del CU-CU o a nascondino?</a:t>
            </a:r>
            <a:endParaRPr/>
          </a:p>
          <a:p>
            <a:pPr indent="0" lvl="0" marL="0" rtl="0" algn="l">
              <a:lnSpc>
                <a:spcPct val="100000"/>
              </a:lnSpc>
              <a:spcBef>
                <a:spcPts val="0"/>
              </a:spcBef>
              <a:spcAft>
                <a:spcPts val="0"/>
              </a:spcAft>
              <a:buNone/>
            </a:pPr>
            <a:r>
              <a:rPr lang="it"/>
              <a:t>5 Vostro figlio gioca mai a far finta? Per esempio fa finta di parlare al telefono o di accudire una bambola o altro?</a:t>
            </a:r>
            <a:endParaRPr/>
          </a:p>
          <a:p>
            <a:pPr indent="0" lvl="0" marL="0" rtl="0" algn="l">
              <a:lnSpc>
                <a:spcPct val="100000"/>
              </a:lnSpc>
              <a:spcBef>
                <a:spcPts val="0"/>
              </a:spcBef>
              <a:spcAft>
                <a:spcPts val="0"/>
              </a:spcAft>
              <a:buNone/>
            </a:pPr>
            <a:r>
              <a:rPr lang="it"/>
              <a:t>6 Vostro figlio usa mai l’indicare col dito indice per chiedere qualcosa?</a:t>
            </a:r>
            <a:endParaRPr/>
          </a:p>
          <a:p>
            <a:pPr indent="0" lvl="0" marL="0" rtl="0" algn="l">
              <a:lnSpc>
                <a:spcPct val="100000"/>
              </a:lnSpc>
              <a:spcBef>
                <a:spcPts val="0"/>
              </a:spcBef>
              <a:spcAft>
                <a:spcPts val="0"/>
              </a:spcAft>
              <a:buNone/>
            </a:pPr>
            <a:r>
              <a:rPr lang="it"/>
              <a:t>7 Vostro figlio usa mai l’indicare col dito indice per segnalare interesse in qualcosa?</a:t>
            </a:r>
            <a:endParaRPr/>
          </a:p>
          <a:p>
            <a:pPr indent="0" lvl="0" marL="0" rtl="0" algn="l">
              <a:lnSpc>
                <a:spcPct val="100000"/>
              </a:lnSpc>
              <a:spcBef>
                <a:spcPts val="0"/>
              </a:spcBef>
              <a:spcAft>
                <a:spcPts val="0"/>
              </a:spcAft>
              <a:buNone/>
            </a:pPr>
            <a:r>
              <a:rPr lang="it"/>
              <a:t>Vostro figlio riesce a giocare in modo appropriato con piccoli giocattoli (ad esempio macchinine o cubi) senza soltanto metterli in bocca, o giocherellarci, o farli cadere?</a:t>
            </a:r>
            <a:endParaRPr/>
          </a:p>
          <a:p>
            <a:pPr indent="0" lvl="0" marL="0" rtl="0" algn="l">
              <a:lnSpc>
                <a:spcPct val="100000"/>
              </a:lnSpc>
              <a:spcBef>
                <a:spcPts val="0"/>
              </a:spcBef>
              <a:spcAft>
                <a:spcPts val="0"/>
              </a:spcAft>
              <a:buNone/>
            </a:pPr>
            <a:r>
              <a:rPr lang="it"/>
              <a:t>8 Vostro figlio qualche volta fissa lo sguardo nel vuoto o girovaga senza scopo?</a:t>
            </a:r>
            <a:endParaRPr/>
          </a:p>
          <a:p>
            <a:pPr indent="0" lvl="0" marL="0" rtl="0" algn="l">
              <a:lnSpc>
                <a:spcPct val="100000"/>
              </a:lnSpc>
              <a:spcBef>
                <a:spcPts val="0"/>
              </a:spcBef>
              <a:spcAft>
                <a:spcPts val="0"/>
              </a:spcAft>
              <a:buNone/>
            </a:pPr>
            <a:r>
              <a:rPr lang="it"/>
              <a:t>9 Vostro figlio vi porta mai degli oggetti per mostrarvi qualcosa?</a:t>
            </a:r>
            <a:endParaRPr/>
          </a:p>
          <a:p>
            <a:pPr indent="0" lvl="0" marL="0" rtl="0" algn="l">
              <a:lnSpc>
                <a:spcPct val="100000"/>
              </a:lnSpc>
              <a:spcBef>
                <a:spcPts val="0"/>
              </a:spcBef>
              <a:spcAft>
                <a:spcPts val="0"/>
              </a:spcAft>
              <a:buNone/>
            </a:pPr>
            <a:r>
              <a:rPr lang="it"/>
              <a:t>10 Vostro figlio vi guarda negli occhi per più di un secondo o due?</a:t>
            </a:r>
            <a:endParaRPr/>
          </a:p>
          <a:p>
            <a:pPr indent="0" lvl="0" marL="0" rtl="0" algn="l">
              <a:lnSpc>
                <a:spcPct val="100000"/>
              </a:lnSpc>
              <a:spcBef>
                <a:spcPts val="0"/>
              </a:spcBef>
              <a:spcAft>
                <a:spcPts val="0"/>
              </a:spcAft>
              <a:buNone/>
            </a:pPr>
            <a:r>
              <a:rPr lang="it"/>
              <a:t>11 Vostro figlio sembra mai ipersensibile ai rumori (ad es. si tappa le orecchie)?</a:t>
            </a:r>
            <a:endParaRPr/>
          </a:p>
          <a:p>
            <a:pPr indent="0" lvl="0" marL="0" rtl="0" algn="l">
              <a:lnSpc>
                <a:spcPct val="100000"/>
              </a:lnSpc>
              <a:spcBef>
                <a:spcPts val="0"/>
              </a:spcBef>
              <a:spcAft>
                <a:spcPts val="0"/>
              </a:spcAft>
              <a:buNone/>
            </a:pPr>
            <a:r>
              <a:rPr lang="it"/>
              <a:t>12 Vostro figlio sorride in risposta alla vostra faccia o al vostro sorriso?</a:t>
            </a:r>
            <a:endParaRPr/>
          </a:p>
          <a:p>
            <a:pPr indent="0" lvl="0" marL="0" rtl="0" algn="l">
              <a:lnSpc>
                <a:spcPct val="100000"/>
              </a:lnSpc>
              <a:spcBef>
                <a:spcPts val="0"/>
              </a:spcBef>
              <a:spcAft>
                <a:spcPts val="0"/>
              </a:spcAft>
              <a:buNone/>
            </a:pPr>
            <a:r>
              <a:rPr lang="it"/>
              <a:t>13 Vostro figlio vi imita? (Ad esempio se fate una faccia cerca di imitarla?)</a:t>
            </a:r>
            <a:endParaRPr/>
          </a:p>
          <a:p>
            <a:pPr indent="0" lvl="0" marL="0" rtl="0" algn="l">
              <a:lnSpc>
                <a:spcPct val="100000"/>
              </a:lnSpc>
              <a:spcBef>
                <a:spcPts val="0"/>
              </a:spcBef>
              <a:spcAft>
                <a:spcPts val="0"/>
              </a:spcAft>
              <a:buNone/>
            </a:pPr>
            <a:r>
              <a:rPr lang="it"/>
              <a:t>14 Vostro figlio risponde al suo nome quando lo chiamate?</a:t>
            </a:r>
            <a:endParaRPr/>
          </a:p>
          <a:p>
            <a:pPr indent="0" lvl="0" marL="0" rtl="0" algn="l">
              <a:lnSpc>
                <a:spcPct val="100000"/>
              </a:lnSpc>
              <a:spcBef>
                <a:spcPts val="0"/>
              </a:spcBef>
              <a:spcAft>
                <a:spcPts val="0"/>
              </a:spcAft>
              <a:buNone/>
            </a:pPr>
            <a:r>
              <a:rPr lang="it"/>
              <a:t>15 Se indicate con il dito indice un giocattolo dalla parte opposta della stanza, vostro figlio lo guarda?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ph idx="1" type="body"/>
          </p:nvPr>
        </p:nvSpPr>
        <p:spPr>
          <a:xfrm>
            <a:off x="729450" y="1503125"/>
            <a:ext cx="7688700" cy="34446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it"/>
              <a:t>16 Vostro figlio cammina?</a:t>
            </a:r>
            <a:endParaRPr/>
          </a:p>
          <a:p>
            <a:pPr indent="0" lvl="0" marL="0" rtl="0" algn="l">
              <a:lnSpc>
                <a:spcPct val="100000"/>
              </a:lnSpc>
              <a:spcBef>
                <a:spcPts val="0"/>
              </a:spcBef>
              <a:spcAft>
                <a:spcPts val="0"/>
              </a:spcAft>
              <a:buNone/>
            </a:pPr>
            <a:r>
              <a:rPr lang="it"/>
              <a:t>17 Vostro figlio guarda le cose che voi state guardando?</a:t>
            </a:r>
            <a:endParaRPr/>
          </a:p>
          <a:p>
            <a:pPr indent="0" lvl="0" marL="0" rtl="0" algn="l">
              <a:lnSpc>
                <a:spcPct val="100000"/>
              </a:lnSpc>
              <a:spcBef>
                <a:spcPts val="0"/>
              </a:spcBef>
              <a:spcAft>
                <a:spcPts val="0"/>
              </a:spcAft>
              <a:buNone/>
            </a:pPr>
            <a:r>
              <a:rPr lang="it"/>
              <a:t>18 Vostro figlio fa movimenti insoliti con le dita vicino alla faccia?</a:t>
            </a:r>
            <a:endParaRPr/>
          </a:p>
          <a:p>
            <a:pPr indent="0" lvl="0" marL="0" rtl="0" algn="l">
              <a:lnSpc>
                <a:spcPct val="100000"/>
              </a:lnSpc>
              <a:spcBef>
                <a:spcPts val="0"/>
              </a:spcBef>
              <a:spcAft>
                <a:spcPts val="0"/>
              </a:spcAft>
              <a:buNone/>
            </a:pPr>
            <a:r>
              <a:rPr lang="it"/>
              <a:t>19 Vostro figlio cerca di attirare la vostra attenzione su una sua attività?</a:t>
            </a:r>
            <a:endParaRPr/>
          </a:p>
          <a:p>
            <a:pPr indent="0" lvl="0" marL="0" rtl="0" algn="l">
              <a:lnSpc>
                <a:spcPct val="100000"/>
              </a:lnSpc>
              <a:spcBef>
                <a:spcPts val="0"/>
              </a:spcBef>
              <a:spcAft>
                <a:spcPts val="0"/>
              </a:spcAft>
              <a:buNone/>
            </a:pPr>
            <a:r>
              <a:rPr lang="it"/>
              <a:t>20 Vi siete mai chiesti se vostro figlio potesse essere sordo?</a:t>
            </a:r>
            <a:endParaRPr/>
          </a:p>
          <a:p>
            <a:pPr indent="0" lvl="0" marL="0" rtl="0" algn="l">
              <a:lnSpc>
                <a:spcPct val="100000"/>
              </a:lnSpc>
              <a:spcBef>
                <a:spcPts val="0"/>
              </a:spcBef>
              <a:spcAft>
                <a:spcPts val="0"/>
              </a:spcAft>
              <a:buNone/>
            </a:pPr>
            <a:r>
              <a:rPr lang="it"/>
              <a:t>21 Vostro figlio capisce ciò che dicono le persone?</a:t>
            </a:r>
            <a:endParaRPr/>
          </a:p>
          <a:p>
            <a:pPr indent="0" lvl="0" marL="0" rtl="0" algn="l">
              <a:lnSpc>
                <a:spcPct val="100000"/>
              </a:lnSpc>
              <a:spcBef>
                <a:spcPts val="0"/>
              </a:spcBef>
              <a:spcAft>
                <a:spcPts val="0"/>
              </a:spcAft>
              <a:buNone/>
            </a:pPr>
            <a:r>
              <a:rPr lang="it"/>
              <a:t>22 Vostro figlio qualche volta fissa lo sguardo nel vuoto o girovaga senza scopo?</a:t>
            </a:r>
            <a:endParaRPr/>
          </a:p>
          <a:p>
            <a:pPr indent="0" lvl="0" marL="0" rtl="0" algn="l">
              <a:lnSpc>
                <a:spcPct val="100000"/>
              </a:lnSpc>
              <a:spcBef>
                <a:spcPts val="0"/>
              </a:spcBef>
              <a:spcAft>
                <a:spcPts val="0"/>
              </a:spcAft>
              <a:buNone/>
            </a:pPr>
            <a:r>
              <a:rPr lang="it"/>
              <a:t>23 Quando vostro figlio è di fronte a qualcosa di non familiare, vi guarda in faccia per controllare quale è la vostra reazione?</a:t>
            </a:r>
            <a:endParaRPr/>
          </a:p>
          <a:p>
            <a:pPr indent="0" lvl="0" marL="0" rtl="0" algn="l">
              <a:lnSpc>
                <a:spcPct val="100000"/>
              </a:lnSpc>
              <a:spcBef>
                <a:spcPts val="0"/>
              </a:spcBef>
              <a:spcAft>
                <a:spcPts val="0"/>
              </a:spcAft>
              <a:buNone/>
            </a:pPr>
            <a:r>
              <a:t/>
            </a:r>
            <a:endParaRPr/>
          </a:p>
          <a:p>
            <a:pPr indent="0" lvl="0" marL="0" rtl="0" algn="l">
              <a:spcBef>
                <a:spcPts val="0"/>
              </a:spcBef>
              <a:spcAft>
                <a:spcPts val="1200"/>
              </a:spcAft>
              <a:buNone/>
            </a:pPr>
            <a:r>
              <a:rPr lang="it"/>
              <a:t>Se il comportamento è raro (per esempio lo ha visto una o due volte), per favore risponda come se il bambino non lo facesse.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idx="1" type="body"/>
          </p:nvPr>
        </p:nvSpPr>
        <p:spPr>
          <a:xfrm>
            <a:off x="729450" y="1346550"/>
            <a:ext cx="7688700" cy="3246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it"/>
              <a:t>Autism Diagnostic Observation Schedule -2 (ADOS-2)</a:t>
            </a:r>
            <a:endParaRPr b="1"/>
          </a:p>
          <a:p>
            <a:pPr indent="0" lvl="0" marL="0" rtl="0" algn="l">
              <a:spcBef>
                <a:spcPts val="1200"/>
              </a:spcBef>
              <a:spcAft>
                <a:spcPts val="0"/>
              </a:spcAft>
              <a:buNone/>
            </a:pPr>
            <a:r>
              <a:rPr lang="it"/>
              <a:t>basato sui criteri del DSM-5, sono solitamente indicati dagli psicologi. I bambini con disturbi dello spettro autistico possono essere difficili da testare; spesso presentano miglior punteggio nelle valutazioni attitudinali che in quelle verbali nei test sul QI potendo mostrare in certe aree un livello intellettivo appropriato per l'età, mentre in altre un notevole ritardo. </a:t>
            </a:r>
            <a:endParaRPr/>
          </a:p>
          <a:p>
            <a:pPr indent="0" lvl="0" marL="0" rtl="0" algn="l">
              <a:spcBef>
                <a:spcPts val="1200"/>
              </a:spcBef>
              <a:spcAft>
                <a:spcPts val="0"/>
              </a:spcAft>
              <a:buNone/>
            </a:pPr>
            <a:r>
              <a:rPr lang="it"/>
              <a:t>Tuttavia, una diagnosi affidabile dei disturbi dello spettro autistico sta diventando sempre più possibile in giovane età. </a:t>
            </a:r>
            <a:endParaRPr/>
          </a:p>
          <a:p>
            <a:pPr indent="0" lvl="0" marL="0" rtl="0" algn="l">
              <a:spcBef>
                <a:spcPts val="1200"/>
              </a:spcBef>
              <a:spcAft>
                <a:spcPts val="0"/>
              </a:spcAft>
              <a:buNone/>
            </a:pPr>
            <a:r>
              <a:rPr lang="it"/>
              <a:t>Un test per la valutazione del QI condotto da un esaminatore esperto spesso è molto utile per formulare la prognosi.</a:t>
            </a:r>
            <a:endParaRPr/>
          </a:p>
          <a:p>
            <a:pPr indent="0" lvl="0" marL="0" rtl="0" algn="l">
              <a:spcBef>
                <a:spcPts val="1200"/>
              </a:spcBef>
              <a:spcAft>
                <a:spcPts val="1200"/>
              </a:spcAft>
              <a:buNone/>
            </a:pPr>
            <a:r>
              <a:rPr lang="it"/>
              <a:t>Oltre ai test standardizzati, i test metabolici e quelli genetici sono raccomandati per aiutare a identificare le malattie trattabili o ereditarie, come i disturbi ereditari del metabolismo e la Sindrome dell'X fragile.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trattamento</a:t>
            </a:r>
            <a:endParaRPr/>
          </a:p>
        </p:txBody>
      </p:sp>
      <p:sp>
        <p:nvSpPr>
          <p:cNvPr id="174" name="Google Shape;174;p29"/>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Il trattamento dei disturbi dello spettro autistico è solitamente multidisciplinare, e studi recenti mostrano che è possibile ottenere dei benefici oggettivi utilizzando approcci comportamentali intensi finalizzati ad aumentare l'interazione sociale e la comunicazione. </a:t>
            </a:r>
            <a:endParaRPr/>
          </a:p>
          <a:p>
            <a:pPr indent="0" lvl="0" marL="0" rtl="0" algn="l">
              <a:spcBef>
                <a:spcPts val="1200"/>
              </a:spcBef>
              <a:spcAft>
                <a:spcPts val="1200"/>
              </a:spcAft>
              <a:buNone/>
            </a:pPr>
            <a:r>
              <a:rPr lang="it"/>
              <a:t>Gli psicologi e gli educatori tipicamente si focalizzano sull'analisi del comportamento e successivamente applicano strategie di gestione comportamentale agli specifici problemi di comportamento della persona, a casa e a scuola.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0"/>
          <p:cNvSpPr txBox="1"/>
          <p:nvPr>
            <p:ph idx="1" type="body"/>
          </p:nvPr>
        </p:nvSpPr>
        <p:spPr>
          <a:xfrm>
            <a:off x="729450" y="1450925"/>
            <a:ext cx="7688700" cy="288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t>La logopedia </a:t>
            </a:r>
            <a:endParaRPr b="1"/>
          </a:p>
          <a:p>
            <a:pPr indent="0" lvl="0" marL="0" rtl="0" algn="l">
              <a:spcBef>
                <a:spcPts val="1200"/>
              </a:spcBef>
              <a:spcAft>
                <a:spcPts val="1200"/>
              </a:spcAft>
              <a:buNone/>
            </a:pPr>
            <a:r>
              <a:rPr lang="it"/>
              <a:t>deve iniziare presto e utilizzare una gamma di mezzi, inclusi lo scrivere, lo scambio di immagini e strumenti di comunicazione supplementare come quelli in grado di stimolare la comunicazione attraverso simboli o immagini selezionati da un tablet o da altri strumenti o dalla stessa comunicazione. Fisioterapisti e terapisti occupazionali pianificano e implementano le strategie per aiutare i bambini affetti da specifici deficit nella funzione motoria, nella programmazione motoria e nello sviluppo sensorio.</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ph idx="1" type="body"/>
          </p:nvPr>
        </p:nvSpPr>
        <p:spPr>
          <a:xfrm>
            <a:off x="729450" y="1555325"/>
            <a:ext cx="7688700" cy="315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t>Il trattamento farmacologico </a:t>
            </a:r>
            <a:endParaRPr b="1"/>
          </a:p>
          <a:p>
            <a:pPr indent="0" lvl="0" marL="0" rtl="0" algn="l">
              <a:spcBef>
                <a:spcPts val="1200"/>
              </a:spcBef>
              <a:spcAft>
                <a:spcPts val="0"/>
              </a:spcAft>
              <a:buNone/>
            </a:pPr>
            <a:r>
              <a:rPr lang="it"/>
              <a:t>può essere d'aiuto per alleviare i sintomi. Ci sono prove che i farmaci antipsicotici atipici (p. es., risperidone, aripiprazolo) possano contribuire ad alleviare i problemi comportamentali, come per esempio comportamenti ritualistici, autolesivi, ed aggressivi. </a:t>
            </a:r>
            <a:endParaRPr/>
          </a:p>
          <a:p>
            <a:pPr indent="0" lvl="0" marL="0" rtl="0" algn="l">
              <a:spcBef>
                <a:spcPts val="1200"/>
              </a:spcBef>
              <a:spcAft>
                <a:spcPts val="0"/>
              </a:spcAft>
              <a:buNone/>
            </a:pPr>
            <a:r>
              <a:rPr lang="it"/>
              <a:t>Altri farmaci sono a volte utilizzati per controllare sintomi specifici, tra cui gli inibitori selettivi della ricaptazione della serotonina per i comportamenti ritualistici, stabilizzatori dell'umore (p. es., valproato) per l'autolesionismo e gli sfoghi. </a:t>
            </a:r>
            <a:endParaRPr/>
          </a:p>
          <a:p>
            <a:pPr indent="0" lvl="0" marL="0" rtl="0" algn="l">
              <a:spcBef>
                <a:spcPts val="1200"/>
              </a:spcBef>
              <a:spcAft>
                <a:spcPts val="1200"/>
              </a:spcAft>
              <a:buNone/>
            </a:pPr>
            <a:r>
              <a:rPr lang="it"/>
              <a:t>Stimolanti ed altri farmaci per il deficit di attenzione/iperattività vengono impiegati per ridurre disattenzione, impulsività e iperattività.</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727650" y="12873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concetti generali</a:t>
            </a:r>
            <a:endParaRPr/>
          </a:p>
        </p:txBody>
      </p:sp>
      <p:sp>
        <p:nvSpPr>
          <p:cNvPr id="92" name="Google Shape;92;p14"/>
          <p:cNvSpPr txBox="1"/>
          <p:nvPr>
            <p:ph idx="1" type="body"/>
          </p:nvPr>
        </p:nvSpPr>
        <p:spPr>
          <a:xfrm>
            <a:off x="729450" y="2078875"/>
            <a:ext cx="7688700" cy="282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a:t>
            </a:r>
            <a:r>
              <a:rPr lang="it" sz="1600"/>
              <a:t> disturbi dello spettro autistico sono disturbi dello sviluppo neurologico caratterizzati da:</a:t>
            </a:r>
            <a:endParaRPr sz="1600"/>
          </a:p>
          <a:p>
            <a:pPr indent="0" lvl="0" marL="0" rtl="0" algn="l">
              <a:spcBef>
                <a:spcPts val="1200"/>
              </a:spcBef>
              <a:spcAft>
                <a:spcPts val="0"/>
              </a:spcAft>
              <a:buNone/>
            </a:pPr>
            <a:r>
              <a:rPr lang="it" sz="1600"/>
              <a:t> 	compromissione delle relazioni sociali e della comunicazione, </a:t>
            </a:r>
            <a:endParaRPr sz="1600"/>
          </a:p>
          <a:p>
            <a:pPr indent="457200" lvl="0" marL="0" rtl="0" algn="l">
              <a:spcBef>
                <a:spcPts val="1200"/>
              </a:spcBef>
              <a:spcAft>
                <a:spcPts val="0"/>
              </a:spcAft>
              <a:buNone/>
            </a:pPr>
            <a:r>
              <a:rPr lang="it" sz="1600"/>
              <a:t>comportamenti inusuali e stereotipati</a:t>
            </a:r>
            <a:endParaRPr sz="1600"/>
          </a:p>
          <a:p>
            <a:pPr indent="457200" lvl="0" marL="0" rtl="0" algn="l">
              <a:spcBef>
                <a:spcPts val="1200"/>
              </a:spcBef>
              <a:spcAft>
                <a:spcPts val="0"/>
              </a:spcAft>
              <a:buNone/>
            </a:pPr>
            <a:r>
              <a:rPr lang="it" sz="1600"/>
              <a:t>da un rallentamento dello sviluppo intellettivo spesso con disabilità intellettive. </a:t>
            </a:r>
            <a:endParaRPr sz="1600"/>
          </a:p>
          <a:p>
            <a:pPr indent="0" lvl="0" marL="0" rtl="0" algn="l">
              <a:spcBef>
                <a:spcPts val="1200"/>
              </a:spcBef>
              <a:spcAft>
                <a:spcPts val="1200"/>
              </a:spcAft>
              <a:buNone/>
            </a:pPr>
            <a:r>
              <a:rPr lang="it" sz="1600"/>
              <a:t>I sintomi iniziano nella prima infanzia. </a:t>
            </a:r>
            <a:endParaRPr sz="16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2"/>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100">
                <a:solidFill>
                  <a:srgbClr val="000000"/>
                </a:solidFill>
                <a:highlight>
                  <a:srgbClr val="FFFFFF"/>
                </a:highlight>
                <a:latin typeface="Arial"/>
                <a:ea typeface="Arial"/>
                <a:cs typeface="Arial"/>
                <a:sym typeface="Arial"/>
              </a:rPr>
              <a:t>Interventi sulla dieta, tra cui alcuni integratori vitaminici e una dieta senza glutine e caseina, non sono abbastanza utili da essere raccomandati; tuttavia, molte famiglie scelgono di utilizzarli, per la necessità di monitorare le carenze e gli eccessi della dieta. Altri approcci complementari e sperimentali alla terapia (p. es., comunicazione facilitata, terapia chelante, esercizio di integrazione uditiva, ossigenoterapia iperbarica) non hanno mostrato efficacia.</a:t>
            </a:r>
            <a:endParaRPr sz="1100">
              <a:solidFill>
                <a:srgbClr val="000000"/>
              </a:solidFill>
              <a:highlight>
                <a:srgbClr val="FFFFFF"/>
              </a:highlight>
              <a:latin typeface="Arial"/>
              <a:ea typeface="Arial"/>
              <a:cs typeface="Arial"/>
              <a:sym typeface="Arial"/>
            </a:endParaRPr>
          </a:p>
          <a:p>
            <a:pPr indent="0" lvl="0" marL="0" rtl="0" algn="l">
              <a:spcBef>
                <a:spcPts val="24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idx="1" type="body"/>
          </p:nvPr>
        </p:nvSpPr>
        <p:spPr>
          <a:xfrm>
            <a:off x="729450" y="1524000"/>
            <a:ext cx="7688700" cy="281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La causa nella maggior parte dei bambini non è nota, nonostante ci siano prove a supporto di una componente genetica; </a:t>
            </a:r>
            <a:endParaRPr sz="1700"/>
          </a:p>
          <a:p>
            <a:pPr indent="0" lvl="0" marL="0" rtl="0" algn="l">
              <a:spcBef>
                <a:spcPts val="1200"/>
              </a:spcBef>
              <a:spcAft>
                <a:spcPts val="0"/>
              </a:spcAft>
              <a:buNone/>
            </a:pPr>
            <a:r>
              <a:rPr lang="it" sz="1700"/>
              <a:t>La diagnosi si basa sull'anamnesi dello sviluppo e sulla valutazione clinica. </a:t>
            </a:r>
            <a:endParaRPr sz="1700"/>
          </a:p>
          <a:p>
            <a:pPr indent="0" lvl="0" marL="0" rtl="0" algn="l">
              <a:spcBef>
                <a:spcPts val="1200"/>
              </a:spcBef>
              <a:spcAft>
                <a:spcPts val="0"/>
              </a:spcAft>
              <a:buNone/>
            </a:pPr>
            <a:r>
              <a:rPr lang="it" sz="1700"/>
              <a:t>Il trattamento è rappresentato dalla terapia comportamentale e a volte da quella farmacologica</a:t>
            </a:r>
            <a:endParaRPr sz="1700"/>
          </a:p>
          <a:p>
            <a:pPr indent="0" lvl="0" marL="0" rtl="0" algn="l">
              <a:spcBef>
                <a:spcPts val="1200"/>
              </a:spcBef>
              <a:spcAft>
                <a:spcPts val="1200"/>
              </a:spcAft>
              <a:buNone/>
            </a:pPr>
            <a:r>
              <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disturbi del neurosviluppo</a:t>
            </a:r>
            <a:endParaRPr/>
          </a:p>
        </p:txBody>
      </p:sp>
      <p:sp>
        <p:nvSpPr>
          <p:cNvPr id="103" name="Google Shape;103;p16"/>
          <p:cNvSpPr txBox="1"/>
          <p:nvPr>
            <p:ph idx="1" type="body"/>
          </p:nvPr>
        </p:nvSpPr>
        <p:spPr>
          <a:xfrm>
            <a:off x="729450" y="2078875"/>
            <a:ext cx="7688700" cy="2775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a:t>I disturbi dello sviluppo neurologico sono condizioni cliniche  che appaiono nella prima infanzia, di solito prima di entrare a scuola, e influenzano lo sviluppo del funzionamento personale, sociale, scolastico e/o lavorativo. </a:t>
            </a:r>
            <a:endParaRPr/>
          </a:p>
          <a:p>
            <a:pPr indent="0" lvl="0" marL="0" rtl="0" algn="l">
              <a:spcBef>
                <a:spcPts val="1200"/>
              </a:spcBef>
              <a:spcAft>
                <a:spcPts val="0"/>
              </a:spcAft>
              <a:buNone/>
            </a:pPr>
            <a:r>
              <a:rPr lang="it"/>
              <a:t>I disturbi del neurosviluppo possono comportare alterazioni dell'attenzione, della memoria, della percezione, del linguaggio oppure delle relazioni sociali. </a:t>
            </a:r>
            <a:endParaRPr/>
          </a:p>
          <a:p>
            <a:pPr indent="0" lvl="0" marL="0" rtl="0" algn="l">
              <a:spcBef>
                <a:spcPts val="1200"/>
              </a:spcBef>
              <a:spcAft>
                <a:spcPts val="0"/>
              </a:spcAft>
              <a:buNone/>
            </a:pPr>
            <a:r>
              <a:rPr lang="it"/>
              <a:t>comprendono:</a:t>
            </a:r>
            <a:endParaRPr/>
          </a:p>
          <a:p>
            <a:pPr indent="0" lvl="0" marL="0" rtl="0" algn="l">
              <a:spcBef>
                <a:spcPts val="1200"/>
              </a:spcBef>
              <a:spcAft>
                <a:spcPts val="0"/>
              </a:spcAft>
              <a:buNone/>
            </a:pPr>
            <a:r>
              <a:rPr lang="it"/>
              <a:t>disturbo da deficit di attenzione/iperattività, </a:t>
            </a:r>
            <a:endParaRPr/>
          </a:p>
          <a:p>
            <a:pPr indent="0" lvl="0" marL="0" rtl="0" algn="l">
              <a:spcBef>
                <a:spcPts val="1200"/>
              </a:spcBef>
              <a:spcAft>
                <a:spcPts val="0"/>
              </a:spcAft>
              <a:buNone/>
            </a:pPr>
            <a:r>
              <a:rPr lang="it"/>
              <a:t>disturbi di apprendimento </a:t>
            </a:r>
            <a:endParaRPr/>
          </a:p>
          <a:p>
            <a:pPr indent="0" lvl="0" marL="0" rtl="0" algn="l">
              <a:spcBef>
                <a:spcPts val="1200"/>
              </a:spcBef>
              <a:spcAft>
                <a:spcPts val="1200"/>
              </a:spcAft>
              <a:buNone/>
            </a:pPr>
            <a:r>
              <a:rPr lang="it"/>
              <a:t>disabilità intellettuale.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autismo</a:t>
            </a:r>
            <a:endParaRPr/>
          </a:p>
        </p:txBody>
      </p:sp>
      <p:sp>
        <p:nvSpPr>
          <p:cNvPr id="109" name="Google Shape;109;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 disturbi dello spettro autistico rappresentano una gamma di differenze dello sviluppo neurologico </a:t>
            </a:r>
            <a:endParaRPr/>
          </a:p>
          <a:p>
            <a:pPr indent="0" lvl="0" marL="0" rtl="0" algn="l">
              <a:spcBef>
                <a:spcPts val="1200"/>
              </a:spcBef>
              <a:spcAft>
                <a:spcPts val="0"/>
              </a:spcAft>
              <a:buNone/>
            </a:pPr>
            <a:r>
              <a:rPr lang="it"/>
              <a:t>Le stime attuali di prevalenza dei disturbi dello spettro autistico sono nella gamma di 1/68 negli Stati Uniti, con le gamme simili in altri paesi. L'autismo è circa 4 volte più frequente nei maschi. </a:t>
            </a:r>
            <a:endParaRPr/>
          </a:p>
          <a:p>
            <a:pPr indent="0" lvl="0" marL="0" rtl="0" algn="l">
              <a:spcBef>
                <a:spcPts val="1200"/>
              </a:spcBef>
              <a:spcAft>
                <a:spcPts val="1200"/>
              </a:spcAft>
              <a:buNone/>
            </a:pPr>
            <a:r>
              <a:rPr lang="it"/>
              <a:t>Nell'ultimo decennio, vi è stato un rapido aumento nel numero di diagnosi dei disturbi dello spettro autistico, in parte legato ai cambiamenti nei criteri diagnostici.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idx="1" type="body"/>
          </p:nvPr>
        </p:nvSpPr>
        <p:spPr>
          <a:xfrm>
            <a:off x="802525" y="1294350"/>
            <a:ext cx="7688700" cy="3591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a:t>L'esatta eziologia dei disturbi dello spettro autistico resta sconosciuta nella maggior parte dei casi. Tuttavia, alcuni casi sono stati associati all'infezione congenita del virus della rosolia, al citomegalovirus, alla fenilchetonuria, alla sclerosi tuberosa complessa, o alla sindrome dell'X fragile.</a:t>
            </a:r>
            <a:endParaRPr/>
          </a:p>
          <a:p>
            <a:pPr indent="0" lvl="0" marL="0" rtl="0" algn="l">
              <a:spcBef>
                <a:spcPts val="1200"/>
              </a:spcBef>
              <a:spcAft>
                <a:spcPts val="0"/>
              </a:spcAft>
              <a:buNone/>
            </a:pPr>
            <a:r>
              <a:rPr lang="it"/>
              <a:t>Ci sono evidenze forti che supportano una componente genetica. </a:t>
            </a:r>
            <a:endParaRPr/>
          </a:p>
          <a:p>
            <a:pPr indent="0" lvl="0" marL="0" rtl="0" algn="l">
              <a:spcBef>
                <a:spcPts val="1200"/>
              </a:spcBef>
              <a:spcAft>
                <a:spcPts val="0"/>
              </a:spcAft>
              <a:buNone/>
            </a:pPr>
            <a:r>
              <a:rPr lang="it"/>
              <a:t>Per i genitori di un bambino con disturbi dello spettro autistico il rischio di avere un figlio successivo con disturbi dello spettro autistico è di 50 volte maggiore. </a:t>
            </a:r>
            <a:endParaRPr/>
          </a:p>
          <a:p>
            <a:pPr indent="0" lvl="0" marL="0" rtl="0" algn="l">
              <a:spcBef>
                <a:spcPts val="1200"/>
              </a:spcBef>
              <a:spcAft>
                <a:spcPts val="0"/>
              </a:spcAft>
              <a:buNone/>
            </a:pPr>
            <a:r>
              <a:rPr lang="it"/>
              <a:t>Il tasso di concordanza dell'autismo è elevato nei gemelli monozigoti. </a:t>
            </a:r>
            <a:endParaRPr/>
          </a:p>
          <a:p>
            <a:pPr indent="0" lvl="0" marL="0" rtl="0" algn="l">
              <a:spcBef>
                <a:spcPts val="1200"/>
              </a:spcBef>
              <a:spcAft>
                <a:spcPts val="0"/>
              </a:spcAft>
              <a:buNone/>
            </a:pPr>
            <a:r>
              <a:rPr lang="it"/>
              <a:t>Studi su famiglie con più casi di autismo hanno suggerito geni che codificano per i recettori di neurotrasmettitori (serotonina e acido gamma-aminobutirrico [GABA]) e controllo strutturale del sistema nervoso centrale (geni HOX). </a:t>
            </a:r>
            <a:endParaRPr/>
          </a:p>
          <a:p>
            <a:pPr indent="0" lvl="0" marL="0" rtl="0" algn="l">
              <a:spcBef>
                <a:spcPts val="1200"/>
              </a:spcBef>
              <a:spcAft>
                <a:spcPts val="0"/>
              </a:spcAft>
              <a:buNone/>
            </a:pPr>
            <a:r>
              <a:rPr lang="it"/>
              <a:t>Cause ambientali sono state sospettate, ma non dimostrate. </a:t>
            </a:r>
            <a:endParaRPr/>
          </a:p>
          <a:p>
            <a:pPr indent="0" lvl="0" marL="0" rtl="0" algn="l">
              <a:spcBef>
                <a:spcPts val="1200"/>
              </a:spcBef>
              <a:spcAft>
                <a:spcPts val="1200"/>
              </a:spcAft>
              <a:buNone/>
            </a:pPr>
            <a:r>
              <a:rPr lang="it"/>
              <a:t>Esistono forti evidenze che le vaccinazioni non causino autismo,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idx="1" type="body"/>
          </p:nvPr>
        </p:nvSpPr>
        <p:spPr>
          <a:xfrm>
            <a:off x="729450" y="1638825"/>
            <a:ext cx="7688700" cy="270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Le differenze strutturali e funzionali del cervello probabilmente sono alla base di gran parte dell'eziologia dei disturbi dello spettro autistico. </a:t>
            </a:r>
            <a:endParaRPr/>
          </a:p>
          <a:p>
            <a:pPr indent="0" lvl="0" marL="0" rtl="0" algn="l">
              <a:spcBef>
                <a:spcPts val="1200"/>
              </a:spcBef>
              <a:spcAft>
                <a:spcPts val="0"/>
              </a:spcAft>
              <a:buNone/>
            </a:pPr>
            <a:r>
              <a:rPr lang="it"/>
              <a:t>Alcuni bambini con disturbi dello spettro autistico hanno ventricoli aumentati di volume, alcuni presentano ipoplasia del verme cerebellare, e altri hanno alterazioni dei nuclei del tronco encefalico. </a:t>
            </a:r>
            <a:endParaRPr/>
          </a:p>
          <a:p>
            <a:pPr indent="0" lvl="0" marL="0" rtl="0" algn="l">
              <a:spcBef>
                <a:spcPts val="1200"/>
              </a:spcBef>
              <a:spcAft>
                <a:spcPts val="1200"/>
              </a:spcAft>
              <a:buNone/>
            </a:pPr>
            <a:r>
              <a:rPr lang="it"/>
              <a:t>Sono state anche segnalate differenze nella struttura dell'ippocampo.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sintomatologia</a:t>
            </a:r>
            <a:endParaRPr/>
          </a:p>
        </p:txBody>
      </p:sp>
      <p:sp>
        <p:nvSpPr>
          <p:cNvPr id="125" name="Google Shape;125;p20"/>
          <p:cNvSpPr txBox="1"/>
          <p:nvPr>
            <p:ph idx="1" type="body"/>
          </p:nvPr>
        </p:nvSpPr>
        <p:spPr>
          <a:xfrm>
            <a:off x="729450" y="1805825"/>
            <a:ext cx="7688700" cy="3215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a:t>I disturbi dello spettro autistico possono manifestarsi durante il primo anno di vita, ma, a seconda della gravità dei sintomi, la diagnosi può non essere chiara fino in età scolare.</a:t>
            </a:r>
            <a:endParaRPr/>
          </a:p>
          <a:p>
            <a:pPr indent="0" lvl="0" marL="0" rtl="0" algn="l">
              <a:spcBef>
                <a:spcPts val="1200"/>
              </a:spcBef>
              <a:spcAft>
                <a:spcPts val="0"/>
              </a:spcAft>
              <a:buNone/>
            </a:pPr>
            <a:r>
              <a:rPr lang="it"/>
              <a:t>Due caratteristiche principali caratterizzano i disturbi dello spettro autistico:</a:t>
            </a:r>
            <a:endParaRPr/>
          </a:p>
          <a:p>
            <a:pPr indent="457200" lvl="0" marL="0" rtl="0" algn="l">
              <a:spcBef>
                <a:spcPts val="1200"/>
              </a:spcBef>
              <a:spcAft>
                <a:spcPts val="0"/>
              </a:spcAft>
              <a:buNone/>
            </a:pPr>
            <a:r>
              <a:rPr lang="it"/>
              <a:t>Deficit persistenti nella comunicazione sociale e nell'interazione</a:t>
            </a:r>
            <a:endParaRPr/>
          </a:p>
          <a:p>
            <a:pPr indent="457200" lvl="0" marL="0" rtl="0" algn="l">
              <a:spcBef>
                <a:spcPts val="1200"/>
              </a:spcBef>
              <a:spcAft>
                <a:spcPts val="0"/>
              </a:spcAft>
              <a:buNone/>
            </a:pPr>
            <a:r>
              <a:rPr lang="it"/>
              <a:t>Ripetitività e settorialità nel comportamento, degli interessi e/o delle attività</a:t>
            </a:r>
            <a:endParaRPr/>
          </a:p>
          <a:p>
            <a:pPr indent="0" lvl="0" marL="0" rtl="0" algn="l">
              <a:spcBef>
                <a:spcPts val="1200"/>
              </a:spcBef>
              <a:spcAft>
                <a:spcPts val="0"/>
              </a:spcAft>
              <a:buNone/>
            </a:pPr>
            <a:r>
              <a:rPr lang="it"/>
              <a:t>Entrambe queste caratteristiche devono essere presenti in giovane età (anche se potrebbero non essere riconosciute al momento) e devono essere abbastanza gravi da pregiudicare in modo significativo la capacità del bambino di funzionare a casa, a scuola, o in altre situazioni. </a:t>
            </a:r>
            <a:endParaRPr/>
          </a:p>
          <a:p>
            <a:pPr indent="0" lvl="0" marL="0" rtl="0" algn="l">
              <a:spcBef>
                <a:spcPts val="1200"/>
              </a:spcBef>
              <a:spcAft>
                <a:spcPts val="0"/>
              </a:spcAft>
              <a:buNone/>
            </a:pPr>
            <a:r>
              <a:rPr lang="it"/>
              <a:t>Le manifestazioni devono essere molto più evidenti rispetto a quanto atteso per un bambino di pari sviluppo; devono compromettere il rendimento scolastico o sociale.</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idx="1" type="body"/>
          </p:nvPr>
        </p:nvSpPr>
        <p:spPr>
          <a:xfrm>
            <a:off x="727650" y="1492675"/>
            <a:ext cx="7688700" cy="33690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it" sz="1500"/>
              <a:t>Esempi di deficit nella comunicazione sociale e l'interazione comprendono i seguenti:</a:t>
            </a:r>
            <a:endParaRPr sz="1500"/>
          </a:p>
          <a:p>
            <a:pPr indent="-323850" lvl="0" marL="457200" rtl="0" algn="l">
              <a:lnSpc>
                <a:spcPct val="105000"/>
              </a:lnSpc>
              <a:spcBef>
                <a:spcPts val="1200"/>
              </a:spcBef>
              <a:spcAft>
                <a:spcPts val="0"/>
              </a:spcAft>
              <a:buSzPts val="1500"/>
              <a:buChar char="-"/>
            </a:pPr>
            <a:r>
              <a:rPr lang="it" sz="1500"/>
              <a:t>Deficit di reciprocità sociale e/o emotiva  (p. es., mancato inizio o risposta alle interazioni sociali o alla conversazione, nessuna condivisione di emozioni)</a:t>
            </a:r>
            <a:endParaRPr sz="1500"/>
          </a:p>
          <a:p>
            <a:pPr indent="-323850" lvl="0" marL="457200" rtl="0" algn="l">
              <a:lnSpc>
                <a:spcPct val="105000"/>
              </a:lnSpc>
              <a:spcBef>
                <a:spcPts val="0"/>
              </a:spcBef>
              <a:spcAft>
                <a:spcPts val="0"/>
              </a:spcAft>
              <a:buSzPts val="1500"/>
              <a:buChar char="-"/>
            </a:pPr>
            <a:r>
              <a:rPr lang="it" sz="1500"/>
              <a:t>Deficit nella comunicazione sociale non verbale (p. es., difficoltà ad interpretare il linguaggio del corpo degli altri, i gesti e le espressioni; espressioni facciali ridotte e gesti e/o contatto con gli occhi)</a:t>
            </a:r>
            <a:endParaRPr sz="1500"/>
          </a:p>
          <a:p>
            <a:pPr indent="-323850" lvl="0" marL="457200" rtl="0" algn="l">
              <a:lnSpc>
                <a:spcPct val="105000"/>
              </a:lnSpc>
              <a:spcBef>
                <a:spcPts val="0"/>
              </a:spcBef>
              <a:spcAft>
                <a:spcPts val="0"/>
              </a:spcAft>
              <a:buSzPts val="1500"/>
              <a:buChar char="-"/>
            </a:pPr>
            <a:r>
              <a:rPr lang="it" sz="1500"/>
              <a:t>Deficit nello sviluppare e mantenere relazioni (p. es., fare amicizia, regolando il comportamento di diverse situazioni)</a:t>
            </a:r>
            <a:endParaRPr sz="1500"/>
          </a:p>
          <a:p>
            <a:pPr indent="0" lvl="0" marL="0" rtl="0" algn="l">
              <a:lnSpc>
                <a:spcPct val="105000"/>
              </a:lnSpc>
              <a:spcBef>
                <a:spcPts val="1200"/>
              </a:spcBef>
              <a:spcAft>
                <a:spcPts val="0"/>
              </a:spcAft>
              <a:buNone/>
            </a:pPr>
            <a:r>
              <a:rPr lang="it" sz="1500"/>
              <a:t>Le prime manifestazioni notate dai genitori possono essere un ritardo nello sviluppo del linguaggio, difficoltà ad indicare le cose da lontano, e mancanza di interesse per i genitori o i giochi tipici.</a:t>
            </a:r>
            <a:endParaRPr sz="1500"/>
          </a:p>
          <a:p>
            <a:pPr indent="0" lvl="0" marL="0" rtl="0" algn="l">
              <a:lnSpc>
                <a:spcPct val="105000"/>
              </a:lnSpc>
              <a:spcBef>
                <a:spcPts val="1200"/>
              </a:spcBef>
              <a:spcAft>
                <a:spcPts val="0"/>
              </a:spcAft>
              <a:buNone/>
            </a:pPr>
            <a:r>
              <a:t/>
            </a:r>
            <a:endParaRPr sz="1500"/>
          </a:p>
          <a:p>
            <a:pPr indent="0" lvl="0" marL="0" rtl="0" algn="l">
              <a:lnSpc>
                <a:spcPct val="105000"/>
              </a:lnSpc>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